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2" r:id="rId2"/>
    <p:sldId id="320" r:id="rId3"/>
    <p:sldId id="304" r:id="rId4"/>
    <p:sldId id="335" r:id="rId5"/>
    <p:sldId id="329" r:id="rId6"/>
    <p:sldId id="342" r:id="rId7"/>
    <p:sldId id="343" r:id="rId8"/>
    <p:sldId id="340" r:id="rId9"/>
    <p:sldId id="344" r:id="rId10"/>
    <p:sldId id="351" r:id="rId11"/>
    <p:sldId id="346" r:id="rId12"/>
    <p:sldId id="355" r:id="rId13"/>
    <p:sldId id="347" r:id="rId14"/>
    <p:sldId id="356" r:id="rId15"/>
    <p:sldId id="348" r:id="rId16"/>
    <p:sldId id="357" r:id="rId17"/>
    <p:sldId id="349" r:id="rId18"/>
    <p:sldId id="350" r:id="rId19"/>
    <p:sldId id="345" r:id="rId20"/>
    <p:sldId id="353" r:id="rId21"/>
    <p:sldId id="354" r:id="rId22"/>
    <p:sldId id="337" r:id="rId23"/>
    <p:sldId id="338" r:id="rId24"/>
    <p:sldId id="352" r:id="rId25"/>
  </p:sldIdLst>
  <p:sldSz cx="9144000" cy="6858000" type="screen4x3"/>
  <p:notesSz cx="6858000" cy="91313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79" autoAdjust="0"/>
  </p:normalViewPr>
  <p:slideViewPr>
    <p:cSldViewPr snapToGrid="0">
      <p:cViewPr>
        <p:scale>
          <a:sx n="100" d="100"/>
          <a:sy n="100" d="100"/>
        </p:scale>
        <p:origin x="-51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13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705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8975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4274805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5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88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9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24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08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10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ndom.or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SA_Factoring_Challenge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oonline.com/article/3033160/security/ransomware-takes-hollywood-hospital-offline-36m-demanded-by-attacker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38" y="1335088"/>
            <a:ext cx="8737600" cy="1470025"/>
          </a:xfrm>
        </p:spPr>
        <p:txBody>
          <a:bodyPr/>
          <a:lstStyle/>
          <a:p>
            <a:pPr algn="ctr">
              <a:defRPr/>
            </a:pPr>
            <a:r>
              <a:rPr lang="en-US" sz="3600" dirty="0" err="1" smtClean="0">
                <a:latin typeface="Comic Sans MS"/>
                <a:cs typeface="Comic Sans MS"/>
              </a:rPr>
              <a:t>Cybersecurity</a:t>
            </a:r>
            <a:r>
              <a:rPr lang="en-US" sz="3600" dirty="0" smtClean="0">
                <a:latin typeface="Comic Sans MS"/>
                <a:cs typeface="Comic Sans MS"/>
              </a:rPr>
              <a:t> for Future Presidents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" y="3315332"/>
            <a:ext cx="8978900" cy="241236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Comic Sans MS"/>
                <a:cs typeface="Comic Sans MS"/>
              </a:rPr>
              <a:t>Lecture 10: </a:t>
            </a:r>
          </a:p>
          <a:p>
            <a:r>
              <a:rPr lang="en-US" sz="2400" dirty="0" smtClean="0"/>
              <a:t>DEBATE #1:</a:t>
            </a:r>
          </a:p>
          <a:p>
            <a:pPr algn="l"/>
            <a:r>
              <a:rPr lang="en-US" sz="2400" dirty="0" smtClean="0"/>
              <a:t>Resolved</a:t>
            </a:r>
            <a:r>
              <a:rPr lang="en-US" sz="2400" dirty="0"/>
              <a:t>:  The U.S. government should mandate that </a:t>
            </a:r>
            <a:r>
              <a:rPr lang="en-US" sz="2400" dirty="0" smtClean="0"/>
              <a:t>communication and storage </a:t>
            </a:r>
            <a:r>
              <a:rPr lang="en-US" sz="2400" dirty="0"/>
              <a:t>technology providers include a mechanism by which protected data can be obtained under lawful court order.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Cryptographic Concepts </a:t>
            </a:r>
            <a:br>
              <a:rPr lang="en-US" dirty="0" smtClean="0"/>
            </a:br>
            <a:r>
              <a:rPr lang="en-US" dirty="0" smtClean="0"/>
              <a:t>for Future Presidents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True random numbers vs. pseudo-random numbers</a:t>
            </a:r>
          </a:p>
          <a:p>
            <a:r>
              <a:rPr lang="en-US" sz="2000" dirty="0" smtClean="0"/>
              <a:t>Perfect Secrecy, and why it’s rarely used</a:t>
            </a:r>
          </a:p>
          <a:p>
            <a:r>
              <a:rPr lang="en-US" sz="2000" dirty="0" smtClean="0"/>
              <a:t>Symmetric cryptography</a:t>
            </a:r>
          </a:p>
          <a:p>
            <a:r>
              <a:rPr lang="en-US" sz="2000" dirty="0" smtClean="0"/>
              <a:t>Asymmetric (public key) cryptography</a:t>
            </a:r>
          </a:p>
          <a:p>
            <a:pPr lvl="1"/>
            <a:r>
              <a:rPr lang="en-US" sz="2000" dirty="0" smtClean="0"/>
              <a:t>“trapdoor” or “one-way” functions</a:t>
            </a:r>
          </a:p>
          <a:p>
            <a:r>
              <a:rPr lang="en-US" sz="2000" dirty="0" smtClean="0"/>
              <a:t>Digital signatures</a:t>
            </a:r>
          </a:p>
          <a:p>
            <a:r>
              <a:rPr lang="en-US" sz="2000" dirty="0" smtClean="0"/>
              <a:t>Significance of length of key</a:t>
            </a:r>
          </a:p>
          <a:p>
            <a:r>
              <a:rPr lang="en-US" sz="2000" dirty="0" smtClean="0"/>
              <a:t>Man-in-the-middle attacks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7" y="127000"/>
            <a:ext cx="7772400" cy="1143000"/>
          </a:xfrm>
        </p:spPr>
        <p:txBody>
          <a:bodyPr/>
          <a:lstStyle/>
          <a:p>
            <a:r>
              <a:rPr lang="en-US" dirty="0" smtClean="0"/>
              <a:t>Random vs. Pseudo-random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1041399"/>
            <a:ext cx="8492066" cy="5461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(True) Random numbers </a:t>
            </a:r>
            <a:r>
              <a:rPr lang="en-US" dirty="0" smtClean="0"/>
              <a:t>– generated by physical phenomena, unpredictable, not repeatable (except if you record and replay)</a:t>
            </a:r>
          </a:p>
          <a:p>
            <a:pPr lvl="1"/>
            <a:r>
              <a:rPr lang="en-US" dirty="0" smtClean="0"/>
              <a:t>Flip a coin, toss a die</a:t>
            </a:r>
          </a:p>
          <a:p>
            <a:pPr lvl="1"/>
            <a:r>
              <a:rPr lang="en-US" dirty="0" smtClean="0"/>
              <a:t>Atmospheric noise: see </a:t>
            </a:r>
            <a:r>
              <a:rPr lang="en-US" dirty="0" smtClean="0">
                <a:hlinkClick r:id="rId2"/>
              </a:rPr>
              <a:t>www.random.org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Radioactive decay</a:t>
            </a:r>
          </a:p>
          <a:p>
            <a:pPr lvl="1"/>
            <a:r>
              <a:rPr lang="en-US" dirty="0" smtClean="0"/>
              <a:t>Radio noise</a:t>
            </a:r>
          </a:p>
          <a:p>
            <a:pPr lvl="1"/>
            <a:r>
              <a:rPr lang="en-US" dirty="0" smtClean="0"/>
              <a:t>Intel on-chip random number generator: </a:t>
            </a:r>
          </a:p>
          <a:p>
            <a:pPr lvl="2"/>
            <a:r>
              <a:rPr lang="en-US" dirty="0" smtClean="0"/>
              <a:t>thermal noise triggers metastable circuit, output filtered/tested</a:t>
            </a:r>
          </a:p>
          <a:p>
            <a:r>
              <a:rPr lang="en-US" dirty="0" smtClean="0"/>
              <a:t>Avoid / detect bias: run statistical tests on output</a:t>
            </a:r>
          </a:p>
          <a:p>
            <a:r>
              <a:rPr lang="en-US" dirty="0" smtClean="0"/>
              <a:t>Looking for a uniform distribution (all outcomes equally likely) </a:t>
            </a:r>
          </a:p>
          <a:p>
            <a:pPr lvl="1"/>
            <a:r>
              <a:rPr lang="en-US" dirty="0" smtClean="0"/>
              <a:t>Transformations can convert uniform to other distributions 	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Pseudo random numbers</a:t>
            </a:r>
          </a:p>
          <a:p>
            <a:pPr lvl="1"/>
            <a:r>
              <a:rPr lang="en-US" dirty="0" smtClean="0"/>
              <a:t>A string of random numbers that passes statistical tests for randomness, but is generated </a:t>
            </a:r>
            <a:r>
              <a:rPr lang="en-US" u="sng" dirty="0" smtClean="0">
                <a:solidFill>
                  <a:srgbClr val="FF0000"/>
                </a:solidFill>
              </a:rPr>
              <a:t>deterministically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Computer program with “seed” or “initialization vector” to provide a starting value; eventually, the stream will </a:t>
            </a:r>
            <a:r>
              <a:rPr lang="en-US" dirty="0" smtClean="0">
                <a:solidFill>
                  <a:srgbClr val="FF0000"/>
                </a:solidFill>
              </a:rPr>
              <a:t>cycle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317500"/>
            <a:ext cx="7772400" cy="457200"/>
          </a:xfrm>
        </p:spPr>
        <p:txBody>
          <a:bodyPr/>
          <a:lstStyle/>
          <a:p>
            <a:r>
              <a:rPr lang="en-US" dirty="0" smtClean="0"/>
              <a:t>How to achieve “perfect” secrecy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2" y="893233"/>
            <a:ext cx="8085667" cy="5291668"/>
          </a:xfrm>
        </p:spPr>
        <p:txBody>
          <a:bodyPr/>
          <a:lstStyle/>
          <a:p>
            <a:r>
              <a:rPr lang="en-US" dirty="0" smtClean="0"/>
              <a:t>Perfect secrecy = no matter how much plaintext/</a:t>
            </a:r>
            <a:r>
              <a:rPr lang="en-US" dirty="0" err="1" smtClean="0"/>
              <a:t>ciphertext</a:t>
            </a:r>
            <a:r>
              <a:rPr lang="en-US" dirty="0" smtClean="0"/>
              <a:t> eavesdropper may have, still can’t decipher a new message</a:t>
            </a:r>
          </a:p>
          <a:p>
            <a:r>
              <a:rPr lang="en-US" dirty="0" smtClean="0"/>
              <a:t>Believe it or not, this is achievable: (</a:t>
            </a:r>
            <a:r>
              <a:rPr lang="en-US" dirty="0" smtClean="0">
                <a:solidFill>
                  <a:srgbClr val="FF0000"/>
                </a:solidFill>
              </a:rPr>
              <a:t>“one-time pad”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Requires </a:t>
            </a:r>
          </a:p>
          <a:p>
            <a:pPr lvl="1"/>
            <a:r>
              <a:rPr lang="en-US" dirty="0" smtClean="0"/>
              <a:t>Key bits must be </a:t>
            </a:r>
            <a:r>
              <a:rPr lang="en-US" dirty="0" smtClean="0">
                <a:solidFill>
                  <a:srgbClr val="FF0000"/>
                </a:solidFill>
              </a:rPr>
              <a:t>truly random </a:t>
            </a:r>
            <a:r>
              <a:rPr lang="en-US" dirty="0" smtClean="0"/>
              <a:t>(i.e., generated by a natural random process, not a computer program)</a:t>
            </a:r>
          </a:p>
          <a:p>
            <a:pPr lvl="1"/>
            <a:r>
              <a:rPr lang="en-US" dirty="0" smtClean="0"/>
              <a:t>Key must </a:t>
            </a:r>
            <a:r>
              <a:rPr lang="en-US" dirty="0" smtClean="0">
                <a:solidFill>
                  <a:srgbClr val="FF0000"/>
                </a:solidFill>
              </a:rPr>
              <a:t>never be re-used* </a:t>
            </a:r>
            <a:r>
              <a:rPr lang="en-US" dirty="0" smtClean="0"/>
              <a:t>to encrypt another message</a:t>
            </a:r>
          </a:p>
          <a:p>
            <a:pPr lvl="2"/>
            <a:r>
              <a:rPr lang="en-US" dirty="0"/>
              <a:t>1 bit of key for each bit of message</a:t>
            </a:r>
          </a:p>
          <a:p>
            <a:pPr lvl="2"/>
            <a:r>
              <a:rPr lang="en-US" dirty="0" smtClean="0"/>
              <a:t>Recipient must have the same key (and must be able to synchronize the key streams)</a:t>
            </a:r>
          </a:p>
          <a:p>
            <a:r>
              <a:rPr lang="en-US" dirty="0" smtClean="0"/>
              <a:t>Because the key is random, all decryptions are equally likely – so passive eavesdropper can’t determine if proposed decipherment is correct or not. </a:t>
            </a:r>
          </a:p>
          <a:p>
            <a:r>
              <a:rPr lang="en-US" dirty="0" smtClean="0"/>
              <a:t>Also note that an </a:t>
            </a:r>
            <a:r>
              <a:rPr lang="en-US" dirty="0" smtClean="0">
                <a:solidFill>
                  <a:srgbClr val="FF0000"/>
                </a:solidFill>
              </a:rPr>
              <a:t>active eavesdropper </a:t>
            </a:r>
            <a:r>
              <a:rPr lang="en-US" dirty="0" smtClean="0"/>
              <a:t>(one who can manipulate the encrypted bits) can alter the message received (you get secrecy but not integrity)</a:t>
            </a:r>
          </a:p>
          <a:p>
            <a:r>
              <a:rPr lang="en-US" dirty="0" smtClean="0"/>
              <a:t>See Anderson, Sec. 5.2.2 (p. 132) for more detail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819" y="6182668"/>
            <a:ext cx="8196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+mn-lt"/>
                <a:ea typeface="+mn-ea"/>
              </a:rPr>
              <a:t>*Search for ‘</a:t>
            </a:r>
            <a:r>
              <a:rPr lang="en-US" sz="1800" dirty="0" err="1" smtClean="0">
                <a:solidFill>
                  <a:srgbClr val="FF0000"/>
                </a:solidFill>
                <a:latin typeface="+mn-lt"/>
                <a:ea typeface="+mn-ea"/>
              </a:rPr>
              <a:t>Venona</a:t>
            </a:r>
            <a:r>
              <a:rPr lang="en-US" sz="1800" dirty="0" smtClean="0">
                <a:solidFill>
                  <a:srgbClr val="FF0000"/>
                </a:solidFill>
                <a:latin typeface="+mn-lt"/>
                <a:ea typeface="+mn-ea"/>
              </a:rPr>
              <a:t>’ for an interesting story of how the Russians misused a one-time pad  </a:t>
            </a:r>
            <a:endParaRPr lang="en-US" sz="18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85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" y="414867"/>
            <a:ext cx="7772400" cy="558800"/>
          </a:xfrm>
        </p:spPr>
        <p:txBody>
          <a:bodyPr/>
          <a:lstStyle/>
          <a:p>
            <a:r>
              <a:rPr lang="en-US" dirty="0" smtClean="0"/>
              <a:t>Secret Key (Symmetric)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4" y="1109132"/>
            <a:ext cx="7823201" cy="5240868"/>
          </a:xfrm>
        </p:spPr>
        <p:txBody>
          <a:bodyPr/>
          <a:lstStyle/>
          <a:p>
            <a:r>
              <a:rPr lang="en-US" dirty="0" smtClean="0"/>
              <a:t>In symmetric cryptography, the same key is used for encryption and decryption – as in the ‘XOR’ examples we have done. </a:t>
            </a:r>
          </a:p>
          <a:p>
            <a:r>
              <a:rPr lang="en-US" dirty="0" smtClean="0"/>
              <a:t>In effect, the </a:t>
            </a:r>
            <a:r>
              <a:rPr lang="en-US" dirty="0" smtClean="0">
                <a:solidFill>
                  <a:srgbClr val="FF0000"/>
                </a:solidFill>
              </a:rPr>
              <a:t>key</a:t>
            </a:r>
            <a:r>
              <a:rPr lang="en-US" dirty="0" smtClean="0"/>
              <a:t> is a random number that provides the </a:t>
            </a:r>
            <a:r>
              <a:rPr lang="en-US" dirty="0" smtClean="0">
                <a:solidFill>
                  <a:srgbClr val="FF0000"/>
                </a:solidFill>
              </a:rPr>
              <a:t>seed</a:t>
            </a:r>
            <a:r>
              <a:rPr lang="en-US" dirty="0" smtClean="0"/>
              <a:t> for a cryptographically secure pseudo-random number generator (CSPRNG); the output of that generator is </a:t>
            </a:r>
            <a:r>
              <a:rPr lang="en-US" dirty="0" err="1" smtClean="0"/>
              <a:t>XOR’ed</a:t>
            </a:r>
            <a:r>
              <a:rPr lang="en-US" dirty="0" smtClean="0"/>
              <a:t> with the data stream as shown above to generate </a:t>
            </a:r>
            <a:r>
              <a:rPr lang="en-US" dirty="0" err="1" smtClean="0">
                <a:solidFill>
                  <a:srgbClr val="FF0000"/>
                </a:solidFill>
              </a:rPr>
              <a:t>ciphertext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recipient of the message uses the same key to seed the same algorithm, XOR’s with the received </a:t>
            </a:r>
            <a:r>
              <a:rPr lang="en-US" dirty="0" err="1" smtClean="0">
                <a:solidFill>
                  <a:srgbClr val="FF0000"/>
                </a:solidFill>
              </a:rPr>
              <a:t>ciphertext</a:t>
            </a:r>
            <a:r>
              <a:rPr lang="en-US" dirty="0" smtClean="0"/>
              <a:t> and retrieves the </a:t>
            </a:r>
            <a:r>
              <a:rPr lang="en-US" dirty="0" smtClean="0">
                <a:solidFill>
                  <a:srgbClr val="FF0000"/>
                </a:solidFill>
              </a:rPr>
              <a:t>plaintext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“Key” question: how to get the </a:t>
            </a:r>
            <a:r>
              <a:rPr lang="en-US" dirty="0" smtClean="0">
                <a:solidFill>
                  <a:srgbClr val="FF0000"/>
                </a:solidFill>
              </a:rPr>
              <a:t>key</a:t>
            </a:r>
            <a:r>
              <a:rPr lang="en-US" dirty="0" smtClean="0">
                <a:solidFill>
                  <a:srgbClr val="000000"/>
                </a:solidFill>
              </a:rPr>
              <a:t> to the recipient?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Pre-distribute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Distribute out-of-band (might be paper, CD, memory stick)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/>
              <a:t>Passive eavesdropper needs to know the algorithm and determine the key to read the message</a:t>
            </a:r>
          </a:p>
          <a:p>
            <a:r>
              <a:rPr lang="en-US" dirty="0" smtClean="0"/>
              <a:t>Assuming the </a:t>
            </a:r>
            <a:r>
              <a:rPr lang="en-US" dirty="0" err="1" smtClean="0">
                <a:solidFill>
                  <a:srgbClr val="FF0000"/>
                </a:solidFill>
              </a:rPr>
              <a:t>cryptoalgorithm</a:t>
            </a:r>
            <a:r>
              <a:rPr lang="en-US" dirty="0" smtClean="0"/>
              <a:t> is strong, then the eavesdropper needs to test alternative keys by “brute force” – try them 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Key length </a:t>
            </a:r>
            <a:r>
              <a:rPr lang="en-US" dirty="0" smtClean="0"/>
              <a:t>then determines the strength of the encryption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406400"/>
            <a:ext cx="8293100" cy="1143000"/>
          </a:xfrm>
        </p:spPr>
        <p:txBody>
          <a:bodyPr/>
          <a:lstStyle/>
          <a:p>
            <a:r>
              <a:rPr lang="en-US" dirty="0" smtClean="0"/>
              <a:t>Some problems are hard to compute, </a:t>
            </a:r>
            <a:br>
              <a:rPr lang="en-US" dirty="0" smtClean="0"/>
            </a:br>
            <a:r>
              <a:rPr lang="en-US" dirty="0" smtClean="0"/>
              <a:t>but easy to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612900"/>
            <a:ext cx="8305800" cy="37973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Can you think of some?</a:t>
            </a:r>
          </a:p>
          <a:p>
            <a:r>
              <a:rPr lang="en-US" sz="2400" dirty="0"/>
              <a:t>Finding the square </a:t>
            </a:r>
            <a:r>
              <a:rPr lang="en-US" sz="2400" dirty="0" smtClean="0"/>
              <a:t>(or cube, or ….) root </a:t>
            </a:r>
            <a:r>
              <a:rPr lang="en-US" sz="2400" dirty="0"/>
              <a:t>of a </a:t>
            </a:r>
            <a:r>
              <a:rPr lang="en-US" sz="2400" dirty="0" smtClean="0"/>
              <a:t>number</a:t>
            </a:r>
          </a:p>
          <a:p>
            <a:r>
              <a:rPr lang="en-US" sz="2400" dirty="0" smtClean="0"/>
              <a:t>Sudoku</a:t>
            </a:r>
            <a:endParaRPr lang="en-US" sz="2400" dirty="0"/>
          </a:p>
          <a:p>
            <a:r>
              <a:rPr lang="en-US" sz="2400" dirty="0" smtClean="0"/>
              <a:t>Finding the prime factors of a large number</a:t>
            </a:r>
          </a:p>
          <a:p>
            <a:r>
              <a:rPr lang="en-US" sz="2400" dirty="0" smtClean="0"/>
              <a:t>Traveling salesman problem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It turns out that you can use some of these “one-way” or “trapdoor” functions to provide asymmetric or “public key” encryption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67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7772400" cy="846667"/>
          </a:xfrm>
        </p:spPr>
        <p:txBody>
          <a:bodyPr/>
          <a:lstStyle/>
          <a:p>
            <a:r>
              <a:rPr lang="en-US" dirty="0" smtClean="0"/>
              <a:t>Public Key (Asymmetric)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133" y="863601"/>
            <a:ext cx="8128000" cy="5647266"/>
          </a:xfrm>
        </p:spPr>
        <p:txBody>
          <a:bodyPr/>
          <a:lstStyle/>
          <a:p>
            <a:r>
              <a:rPr lang="en-US" dirty="0" smtClean="0"/>
              <a:t>The sender and the recipient use different keys – one to encrypt and a different one to decrypt (hence asymmetric)</a:t>
            </a:r>
          </a:p>
          <a:p>
            <a:r>
              <a:rPr lang="en-US" dirty="0" smtClean="0"/>
              <a:t>These schemes rely on the fact that there are “</a:t>
            </a:r>
            <a:r>
              <a:rPr lang="en-US" dirty="0"/>
              <a:t>trap-</a:t>
            </a:r>
            <a:r>
              <a:rPr lang="en-US" dirty="0" smtClean="0"/>
              <a:t>door one-way” functions: functions that are easy to compute in one direction but hard to reverse, unless you know the trap-door</a:t>
            </a:r>
          </a:p>
          <a:p>
            <a:r>
              <a:rPr lang="en-US" dirty="0" smtClean="0"/>
              <a:t>The most widely used scheme is based on the difficulty of factoring large composite numbers:</a:t>
            </a:r>
          </a:p>
          <a:p>
            <a:pPr lvl="1"/>
            <a:r>
              <a:rPr lang="en-US" dirty="0" smtClean="0"/>
              <a:t>For two large primes, P and Q, computing N = P*Q is easy</a:t>
            </a:r>
          </a:p>
          <a:p>
            <a:pPr lvl="1"/>
            <a:r>
              <a:rPr lang="en-US" dirty="0" smtClean="0"/>
              <a:t>But given only N, finding P and Q is </a:t>
            </a:r>
            <a:r>
              <a:rPr lang="en-US" u="sng" dirty="0" smtClean="0"/>
              <a:t>hard !</a:t>
            </a:r>
          </a:p>
          <a:p>
            <a:r>
              <a:rPr lang="en-US" dirty="0" err="1" smtClean="0"/>
              <a:t>Rivest</a:t>
            </a:r>
            <a:r>
              <a:rPr lang="en-US" dirty="0" smtClean="0"/>
              <a:t>-Shamir-</a:t>
            </a:r>
            <a:r>
              <a:rPr lang="en-US" dirty="0" err="1" smtClean="0"/>
              <a:t>Adlemen</a:t>
            </a:r>
            <a:r>
              <a:rPr lang="en-US" dirty="0" smtClean="0"/>
              <a:t> (RSA) public key encryption uses this fact</a:t>
            </a:r>
          </a:p>
          <a:p>
            <a:r>
              <a:rPr lang="en-US" dirty="0" smtClean="0"/>
              <a:t>Keys are generated in pairs, [public key, and secret (private) key] </a:t>
            </a:r>
          </a:p>
          <a:p>
            <a:r>
              <a:rPr lang="en-US" dirty="0" smtClean="0"/>
              <a:t>Plaintext enciphered with one key (public or private) can only be deciphered using the other one </a:t>
            </a:r>
          </a:p>
          <a:p>
            <a:r>
              <a:rPr lang="en-US" dirty="0" smtClean="0"/>
              <a:t>Each party can make one key public, so that two people who have never communicated privately can, given each others public keys, create a message that can’t be read by anyone who doesn’t know the private (secret) key</a:t>
            </a:r>
          </a:p>
          <a:p>
            <a:r>
              <a:rPr lang="en-US" dirty="0" smtClean="0"/>
              <a:t>However, (relative to symmetric crypto algorithms), encryption/decryption are relatively expensive to compute</a:t>
            </a:r>
          </a:p>
        </p:txBody>
      </p:sp>
    </p:spTree>
    <p:extLst>
      <p:ext uri="{BB962C8B-B14F-4D97-AF65-F5344CB8AC3E}">
        <p14:creationId xmlns:p14="http://schemas.microsoft.com/office/powerpoint/2010/main" val="329563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95" b="12895"/>
          <a:stretch>
            <a:fillRect/>
          </a:stretch>
        </p:blipFill>
        <p:spPr>
          <a:xfrm>
            <a:off x="-12700" y="1028700"/>
            <a:ext cx="5517444" cy="2921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177800"/>
            <a:ext cx="4330700" cy="1143000"/>
          </a:xfrm>
        </p:spPr>
        <p:txBody>
          <a:bodyPr/>
          <a:lstStyle/>
          <a:p>
            <a:r>
              <a:rPr lang="en-US" dirty="0" err="1" smtClean="0"/>
              <a:t>Rivest</a:t>
            </a:r>
            <a:r>
              <a:rPr lang="en-US" dirty="0" smtClean="0"/>
              <a:t>-Shamir-Adelman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45000" y="1079500"/>
            <a:ext cx="93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1978?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03200" y="3378200"/>
            <a:ext cx="5016500" cy="3378200"/>
            <a:chOff x="304800" y="3479800"/>
            <a:chExt cx="5016500" cy="33782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3513667"/>
              <a:ext cx="5016500" cy="334433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0700" y="3479800"/>
              <a:ext cx="9368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2010?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889" y="1041400"/>
            <a:ext cx="3951111" cy="22225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5156200" y="241300"/>
            <a:ext cx="3987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err="1" smtClean="0"/>
              <a:t>Merkle</a:t>
            </a:r>
            <a:r>
              <a:rPr lang="en-US" dirty="0" smtClean="0"/>
              <a:t>-</a:t>
            </a:r>
            <a:r>
              <a:rPr lang="en-US" dirty="0" err="1" smtClean="0"/>
              <a:t>Diffie</a:t>
            </a:r>
            <a:r>
              <a:rPr lang="en-US" dirty="0" smtClean="0"/>
              <a:t>-Hellman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50200" y="1016000"/>
            <a:ext cx="936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1976?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6200" y="4470400"/>
            <a:ext cx="3987800" cy="18288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1409700" y="2870200"/>
            <a:ext cx="990600" cy="1231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371600" y="2971800"/>
            <a:ext cx="1066800" cy="901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791200" y="2806700"/>
            <a:ext cx="2565400" cy="157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6032500" y="3314700"/>
            <a:ext cx="2527300" cy="1117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30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338667"/>
            <a:ext cx="7772400" cy="889000"/>
          </a:xfrm>
        </p:spPr>
        <p:txBody>
          <a:bodyPr/>
          <a:lstStyle/>
          <a:p>
            <a:r>
              <a:rPr lang="en-US" dirty="0" smtClean="0"/>
              <a:t>How Public-Key cryptography is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117598"/>
            <a:ext cx="8001000" cy="5422901"/>
          </a:xfrm>
        </p:spPr>
        <p:txBody>
          <a:bodyPr/>
          <a:lstStyle/>
          <a:p>
            <a:r>
              <a:rPr lang="en-US" dirty="0" smtClean="0"/>
              <a:t>For exchanging a key for a (much faster) symmetric encryption algorithm that will then be used to encrypt communications over a link. (This is what happens in SSL/TLS to secure web communications)</a:t>
            </a:r>
          </a:p>
          <a:p>
            <a:pPr lvl="1"/>
            <a:r>
              <a:rPr lang="en-US" dirty="0" smtClean="0"/>
              <a:t>Alice picks a symmetric key, encrypts it under Bob’s public key and sends to Bob. Bob decrypts it with his private key. They now have a shared symmetric key</a:t>
            </a:r>
          </a:p>
          <a:p>
            <a:pPr lvl="1"/>
            <a:r>
              <a:rPr lang="en-US" dirty="0" smtClean="0"/>
              <a:t>Issue: how does Alice get the right public key for Bob?</a:t>
            </a:r>
          </a:p>
          <a:p>
            <a:r>
              <a:rPr lang="en-US" dirty="0" smtClean="0"/>
              <a:t>For signing messages (digital signature):</a:t>
            </a:r>
          </a:p>
          <a:p>
            <a:pPr lvl="1"/>
            <a:r>
              <a:rPr lang="en-US" dirty="0" smtClean="0"/>
              <a:t>Alice composes message m, then computes “</a:t>
            </a:r>
            <a:r>
              <a:rPr lang="en-US" dirty="0" smtClean="0">
                <a:solidFill>
                  <a:srgbClr val="FF0000"/>
                </a:solidFill>
              </a:rPr>
              <a:t>message digest</a:t>
            </a:r>
            <a:r>
              <a:rPr lang="en-US" dirty="0" smtClean="0"/>
              <a:t>” – a hash of the message, somewhat like a checksum. </a:t>
            </a:r>
          </a:p>
          <a:p>
            <a:pPr lvl="1"/>
            <a:r>
              <a:rPr lang="en-US" dirty="0" smtClean="0"/>
              <a:t>Alice encrypts the hash with her private key and sends message and hash to Bob</a:t>
            </a:r>
          </a:p>
          <a:p>
            <a:pPr lvl="1"/>
            <a:r>
              <a:rPr lang="en-US" dirty="0" smtClean="0"/>
              <a:t>Bob receives message with hash; decrypts the hash using Alice’s public key; computes the hash of the message and compares with the decrypted hash from Alice – they should match</a:t>
            </a:r>
          </a:p>
          <a:p>
            <a:pPr lvl="1"/>
            <a:r>
              <a:rPr lang="en-US" dirty="0" smtClean="0"/>
              <a:t>Can be used for both authentication and integrity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77800"/>
            <a:ext cx="7772400" cy="694267"/>
          </a:xfrm>
        </p:spPr>
        <p:txBody>
          <a:bodyPr/>
          <a:lstStyle/>
          <a:p>
            <a:r>
              <a:rPr lang="en-US" dirty="0" smtClean="0"/>
              <a:t>How public key crypto is used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982134"/>
            <a:ext cx="8166100" cy="5507566"/>
          </a:xfrm>
        </p:spPr>
        <p:txBody>
          <a:bodyPr/>
          <a:lstStyle/>
          <a:p>
            <a:r>
              <a:rPr lang="en-US" dirty="0" smtClean="0"/>
              <a:t>Public key crypto is a great invention – it seems to solve the key distribution problem. All you need is a phonebook of public keys, right? </a:t>
            </a:r>
          </a:p>
          <a:p>
            <a:pPr lvl="1"/>
            <a:r>
              <a:rPr lang="en-US" dirty="0" smtClean="0"/>
              <a:t>Yes, but… whose phonebook do you trust?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Certificate</a:t>
            </a:r>
            <a:r>
              <a:rPr lang="en-US" dirty="0" smtClean="0"/>
              <a:t>: data structure used to bind an identity to a public key – like the phone book entry</a:t>
            </a:r>
          </a:p>
          <a:p>
            <a:r>
              <a:rPr lang="en-US" dirty="0" smtClean="0"/>
              <a:t>The phonebook publisher is the </a:t>
            </a:r>
            <a:r>
              <a:rPr lang="en-US" dirty="0" smtClean="0">
                <a:solidFill>
                  <a:srgbClr val="FF0000"/>
                </a:solidFill>
              </a:rPr>
              <a:t>Certificate Authority </a:t>
            </a:r>
            <a:r>
              <a:rPr lang="en-US" dirty="0" smtClean="0"/>
              <a:t>(CA); it has its own public key and signs the phonebook entries using its secret key</a:t>
            </a:r>
          </a:p>
          <a:p>
            <a:r>
              <a:rPr lang="en-US" dirty="0" smtClean="0"/>
              <a:t>In theory, to get Bob’s public key, you communicate with the CA (who may ask a higher level CA, etc.) and get back a certificate with Bob’s public key signed by the chain of CA’s who endorse it.</a:t>
            </a:r>
          </a:p>
          <a:p>
            <a:r>
              <a:rPr lang="en-US" dirty="0" smtClean="0"/>
              <a:t>In practice, Bob is likely to be Amazon or Google and Alice is communicating via her browser. The browser comes with a large number of preconfigured Root CA Certificates (I counted over 200 in my store); it will accept connections that are signed by any of those.</a:t>
            </a:r>
          </a:p>
          <a:p>
            <a:r>
              <a:rPr lang="en-US" dirty="0" smtClean="0"/>
              <a:t>The “</a:t>
            </a:r>
            <a:r>
              <a:rPr lang="en-US" dirty="0" err="1" smtClean="0"/>
              <a:t>Superfish</a:t>
            </a:r>
            <a:r>
              <a:rPr lang="en-US" dirty="0" smtClean="0"/>
              <a:t>” adware publicized in 2015 abused the certificate system.</a:t>
            </a:r>
          </a:p>
          <a:p>
            <a:r>
              <a:rPr lang="en-US" dirty="0" smtClean="0"/>
              <a:t>Certificates normally have </a:t>
            </a:r>
            <a:r>
              <a:rPr lang="en-US" dirty="0" smtClean="0">
                <a:solidFill>
                  <a:srgbClr val="FF0000"/>
                </a:solidFill>
              </a:rPr>
              <a:t>expiration</a:t>
            </a:r>
            <a:r>
              <a:rPr lang="en-US" dirty="0" smtClean="0"/>
              <a:t> dates can be </a:t>
            </a:r>
            <a:r>
              <a:rPr lang="en-US" dirty="0" smtClean="0">
                <a:solidFill>
                  <a:srgbClr val="FF0000"/>
                </a:solidFill>
              </a:rPr>
              <a:t>revoked </a:t>
            </a:r>
            <a:r>
              <a:rPr lang="en-US" dirty="0" smtClean="0"/>
              <a:t>if the holder’s private key is exposed </a:t>
            </a:r>
          </a:p>
        </p:txBody>
      </p:sp>
    </p:spTree>
    <p:extLst>
      <p:ext uri="{BB962C8B-B14F-4D97-AF65-F5344CB8AC3E}">
        <p14:creationId xmlns:p14="http://schemas.microsoft.com/office/powerpoint/2010/main" val="21720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7000"/>
            <a:ext cx="8356600" cy="876300"/>
          </a:xfrm>
        </p:spPr>
        <p:txBody>
          <a:bodyPr/>
          <a:lstStyle/>
          <a:p>
            <a:r>
              <a:rPr lang="en-US" dirty="0" smtClean="0"/>
              <a:t>What’s a “Man in the Middle” attack, or How Mary Queen of Scots lost her head in 1587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46200" y="1079500"/>
            <a:ext cx="2159000" cy="2108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35200" y="3552880"/>
            <a:ext cx="1092200" cy="1628719"/>
            <a:chOff x="3848100" y="2879780"/>
            <a:chExt cx="1092200" cy="162871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100" y="2879780"/>
              <a:ext cx="1092200" cy="162871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52271" y="3657600"/>
              <a:ext cx="924529" cy="42356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InflateBottom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</a:rPr>
                <a:t>Beer</a:t>
              </a:r>
              <a:endPara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1" y="3075215"/>
            <a:ext cx="508000" cy="3156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1" y="4548415"/>
            <a:ext cx="508000" cy="315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1" y="3621315"/>
            <a:ext cx="508000" cy="315686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 bwMode="auto">
          <a:xfrm>
            <a:off x="1206500" y="3416300"/>
            <a:ext cx="9906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3378200" y="4673600"/>
            <a:ext cx="800100" cy="787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3568700" y="2006600"/>
            <a:ext cx="2819400" cy="2006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826000" y="4775200"/>
            <a:ext cx="482600" cy="444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45" name="Group 44"/>
          <p:cNvGrpSpPr/>
          <p:nvPr/>
        </p:nvGrpSpPr>
        <p:grpSpPr>
          <a:xfrm>
            <a:off x="6032501" y="3543300"/>
            <a:ext cx="792220" cy="558801"/>
            <a:chOff x="5626101" y="3175000"/>
            <a:chExt cx="792220" cy="5588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6101" y="3418115"/>
              <a:ext cx="508000" cy="31568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70600" y="3175000"/>
              <a:ext cx="347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*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900" y="1282700"/>
            <a:ext cx="1409700" cy="1693565"/>
            <a:chOff x="88900" y="1282700"/>
            <a:chExt cx="1409700" cy="169356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900" y="1282700"/>
              <a:ext cx="968587" cy="13208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8900" y="2514600"/>
              <a:ext cx="1409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Mary S.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118100" y="4806372"/>
            <a:ext cx="2019300" cy="1802093"/>
            <a:chOff x="5118100" y="4806372"/>
            <a:chExt cx="2019300" cy="180209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4500" y="4806372"/>
              <a:ext cx="1092200" cy="1340427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118100" y="6146800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Francis W.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124700" y="4796946"/>
            <a:ext cx="2019300" cy="1773419"/>
            <a:chOff x="7124700" y="4796946"/>
            <a:chExt cx="2019300" cy="17734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1400" y="4796946"/>
              <a:ext cx="1181100" cy="137525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124700" y="6108700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Elizabeth T.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23000" y="1396614"/>
            <a:ext cx="2019300" cy="1833651"/>
            <a:chOff x="6223000" y="1396614"/>
            <a:chExt cx="2019300" cy="183365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65900" y="1396614"/>
              <a:ext cx="863600" cy="130848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223000" y="2768600"/>
              <a:ext cx="201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Anthony B.</a:t>
              </a:r>
              <a:endParaRPr lang="en-US" dirty="0">
                <a:latin typeface="+mj-lt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 bwMode="auto">
          <a:xfrm flipV="1">
            <a:off x="6083300" y="4216400"/>
            <a:ext cx="127000" cy="533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654800" y="5346700"/>
            <a:ext cx="762000" cy="50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6426200" y="3162300"/>
            <a:ext cx="482600" cy="444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V="1">
            <a:off x="3644900" y="2260600"/>
            <a:ext cx="2819400" cy="2006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939800" y="3619500"/>
            <a:ext cx="9906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7" name="Group 76"/>
          <p:cNvGrpSpPr/>
          <p:nvPr/>
        </p:nvGrpSpPr>
        <p:grpSpPr>
          <a:xfrm>
            <a:off x="1905000" y="5167884"/>
            <a:ext cx="1574800" cy="1055116"/>
            <a:chOff x="1905000" y="5167884"/>
            <a:chExt cx="1574800" cy="105511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905000" y="5167884"/>
              <a:ext cx="1574800" cy="1055116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28900" y="5366870"/>
              <a:ext cx="660400" cy="602129"/>
            </a:xfrm>
            <a:prstGeom prst="rect">
              <a:avLst/>
            </a:prstGeom>
          </p:spPr>
        </p:pic>
      </p:grpSp>
      <p:cxnSp>
        <p:nvCxnSpPr>
          <p:cNvPr id="63" name="Curved Connector 62"/>
          <p:cNvCxnSpPr/>
          <p:nvPr/>
        </p:nvCxnSpPr>
        <p:spPr bwMode="auto">
          <a:xfrm rot="10800000">
            <a:off x="3594100" y="5765800"/>
            <a:ext cx="1790700" cy="2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 flipV="1">
            <a:off x="7035800" y="3225800"/>
            <a:ext cx="444500" cy="698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/>
          <p:nvPr/>
        </p:nvCxnSpPr>
        <p:spPr bwMode="auto">
          <a:xfrm flipV="1">
            <a:off x="6540500" y="4279900"/>
            <a:ext cx="342900" cy="52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6807201" y="3644901"/>
            <a:ext cx="787400" cy="596900"/>
            <a:chOff x="6807201" y="3644901"/>
            <a:chExt cx="787400" cy="596900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7201" y="3926115"/>
              <a:ext cx="508000" cy="315686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7327901" y="3644901"/>
              <a:ext cx="266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+</a:t>
              </a:r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5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14300"/>
            <a:ext cx="3098800" cy="698500"/>
          </a:xfrm>
        </p:spPr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73100"/>
            <a:ext cx="8763000" cy="6083300"/>
          </a:xfrm>
        </p:spPr>
        <p:txBody>
          <a:bodyPr/>
          <a:lstStyle/>
          <a:p>
            <a:r>
              <a:rPr lang="en-US" sz="2400" dirty="0" smtClean="0"/>
              <a:t>About previous lecture?</a:t>
            </a:r>
          </a:p>
          <a:p>
            <a:r>
              <a:rPr lang="en-US" sz="2400" dirty="0" smtClean="0"/>
              <a:t>About homework?</a:t>
            </a:r>
          </a:p>
          <a:p>
            <a:r>
              <a:rPr lang="en-US" sz="2400" dirty="0" smtClean="0"/>
              <a:t>About reading</a:t>
            </a:r>
            <a:r>
              <a:rPr lang="en-US" sz="2400" dirty="0"/>
              <a:t>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Homework for next week: Reading, Exercises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Reading for next week (for all):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Exercises: Cryptography and applications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826000" y="606336"/>
            <a:ext cx="40513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My office hours: 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Wed. afternoon, 12-3pm, 4</a:t>
            </a:r>
            <a:r>
              <a:rPr lang="en-US" sz="2000" dirty="0">
                <a:latin typeface="+mj-lt"/>
              </a:rPr>
              <a:t>4</a:t>
            </a:r>
            <a:r>
              <a:rPr lang="en-US" sz="2000" dirty="0" smtClean="0">
                <a:latin typeface="+mj-lt"/>
              </a:rPr>
              <a:t>2 RH</a:t>
            </a:r>
          </a:p>
        </p:txBody>
      </p:sp>
    </p:spTree>
    <p:extLst>
      <p:ext uri="{BB962C8B-B14F-4D97-AF65-F5344CB8AC3E}">
        <p14:creationId xmlns:p14="http://schemas.microsoft.com/office/powerpoint/2010/main" val="8678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3" y="237067"/>
            <a:ext cx="8077200" cy="778933"/>
          </a:xfrm>
        </p:spPr>
        <p:txBody>
          <a:bodyPr/>
          <a:lstStyle/>
          <a:p>
            <a:r>
              <a:rPr lang="en-US" dirty="0" smtClean="0"/>
              <a:t>What’s a good key length (symmetric crypto)?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00667"/>
            <a:ext cx="8094133" cy="496146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Decide </a:t>
            </a:r>
            <a:r>
              <a:rPr lang="en-US" dirty="0"/>
              <a:t>how long you want the plaintext to be protected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Calculate how long it takes an attacker to test a key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Make sure the size of the key space is much bigger that 2 * (1) / (2)</a:t>
            </a:r>
          </a:p>
          <a:p>
            <a:pPr lvl="1"/>
            <a:r>
              <a:rPr lang="en-US" dirty="0" smtClean="0"/>
              <a:t>For an n-bit key, there are 2</a:t>
            </a:r>
            <a:r>
              <a:rPr lang="en-US" baseline="30000" dirty="0" smtClean="0"/>
              <a:t>n</a:t>
            </a:r>
            <a:r>
              <a:rPr lang="en-US" dirty="0" smtClean="0"/>
              <a:t> possible keys ( 0 -&gt; 2</a:t>
            </a:r>
            <a:r>
              <a:rPr lang="en-US" baseline="30000" dirty="0" smtClean="0"/>
              <a:t>n-1</a:t>
            </a:r>
            <a:r>
              <a:rPr lang="en-US" dirty="0" smtClean="0"/>
              <a:t> )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Be sure your scheme for generating keys is sufficiently random</a:t>
            </a:r>
          </a:p>
          <a:p>
            <a:pPr lvl="1"/>
            <a:r>
              <a:rPr lang="en-US" dirty="0" smtClean="0"/>
              <a:t>Because if the attacker can figure out the key generation scheme, the search space collapses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1995</a:t>
            </a:r>
            <a:r>
              <a:rPr lang="en-US" dirty="0" smtClean="0"/>
              <a:t>, Michael Wiener made a design for a special purpose machine to crack keys for Data Encryption Standard (DES):</a:t>
            </a:r>
          </a:p>
          <a:p>
            <a:pPr lvl="1"/>
            <a:r>
              <a:rPr lang="en-US" dirty="0" smtClean="0"/>
              <a:t>56-bit key </a:t>
            </a:r>
            <a:r>
              <a:rPr lang="en-US" dirty="0" smtClean="0">
                <a:sym typeface="Wingdings"/>
              </a:rPr>
              <a:t> on average, crack in 3.5 hours on a $1M machine</a:t>
            </a:r>
          </a:p>
          <a:p>
            <a:pPr lvl="1"/>
            <a:r>
              <a:rPr lang="en-US" dirty="0" smtClean="0">
                <a:sym typeface="Wingdings"/>
              </a:rPr>
              <a:t>64-bit key  8 more key bits means key space 2</a:t>
            </a:r>
            <a:r>
              <a:rPr lang="en-US" baseline="30000" dirty="0" smtClean="0">
                <a:sym typeface="Wingdings"/>
              </a:rPr>
              <a:t>8</a:t>
            </a:r>
            <a:r>
              <a:rPr lang="en-US" dirty="0" smtClean="0">
                <a:sym typeface="Wingdings"/>
              </a:rPr>
              <a:t>=256 times bigger, so 896 hours = 37 days</a:t>
            </a:r>
          </a:p>
          <a:p>
            <a:pPr lvl="1"/>
            <a:r>
              <a:rPr lang="en-US" dirty="0" smtClean="0">
                <a:sym typeface="Wingdings"/>
              </a:rPr>
              <a:t>72-bit key: 26 years, 80-bit: 6,703 years, 88-bit:1.7Million years… </a:t>
            </a:r>
          </a:p>
          <a:p>
            <a:pPr lvl="1"/>
            <a:r>
              <a:rPr lang="en-US" dirty="0" smtClean="0">
                <a:sym typeface="Wingdings"/>
              </a:rPr>
              <a:t>But Moore’s law divides time by 10 every 5 years, roughly:</a:t>
            </a:r>
          </a:p>
          <a:p>
            <a:pPr lvl="2"/>
            <a:r>
              <a:rPr lang="en-US" dirty="0" smtClean="0">
                <a:sym typeface="Wingdings"/>
              </a:rPr>
              <a:t>20 years  divide by 10,000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Today</a:t>
            </a:r>
            <a:r>
              <a:rPr lang="en-US" dirty="0" smtClean="0"/>
              <a:t>, primary symmetric key algorithm is Advanced Encryption Standard (AES), operated with 128-bit, 192-bit, or 256-bit keys.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43934"/>
            <a:ext cx="8957733" cy="1143000"/>
          </a:xfrm>
        </p:spPr>
        <p:txBody>
          <a:bodyPr/>
          <a:lstStyle/>
          <a:p>
            <a:r>
              <a:rPr lang="en-US" dirty="0" smtClean="0"/>
              <a:t>Key lengths for public key </a:t>
            </a:r>
            <a:r>
              <a:rPr lang="en-US" dirty="0" err="1" smtClean="0"/>
              <a:t>cryptoalgorithms</a:t>
            </a:r>
            <a:r>
              <a:rPr lang="en-US" dirty="0" smtClean="0"/>
              <a:t> (RSA)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3934"/>
            <a:ext cx="7848600" cy="5113866"/>
          </a:xfrm>
        </p:spPr>
        <p:txBody>
          <a:bodyPr/>
          <a:lstStyle/>
          <a:p>
            <a:r>
              <a:rPr lang="en-US" dirty="0" smtClean="0"/>
              <a:t>For RSA, the size of the modulus N (remember N=P*Q where P and Q are large primes) corresponds to the key size of a symmetric cryptosystem</a:t>
            </a:r>
          </a:p>
          <a:p>
            <a:r>
              <a:rPr lang="en-US" dirty="0" smtClean="0"/>
              <a:t>Factoring small numbers is not that hard, so the question is, how large do P and Q need to be?</a:t>
            </a:r>
          </a:p>
          <a:p>
            <a:r>
              <a:rPr lang="en-US" dirty="0" smtClean="0"/>
              <a:t>Initially (mid 1970s) the recommendation was a 200 digit number (or about 664 bits) would suffice. This got rounded down to 512 bits.</a:t>
            </a:r>
          </a:p>
          <a:p>
            <a:r>
              <a:rPr lang="en-US" dirty="0" smtClean="0"/>
              <a:t>The </a:t>
            </a:r>
            <a:r>
              <a:rPr lang="en-US" dirty="0"/>
              <a:t>RSA Factoring </a:t>
            </a:r>
            <a:r>
              <a:rPr lang="en-US" dirty="0" smtClean="0"/>
              <a:t>Challenge provides a list of large numbers to be factored along with substantial prizes for success. The largest number factored to date has 232 decimal digits (768 bits); its factorization was completed in 2009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://en.wikipedia.org/wiki/</a:t>
            </a:r>
            <a:r>
              <a:rPr lang="en-US" dirty="0" smtClean="0">
                <a:hlinkClick r:id="rId2"/>
              </a:rPr>
              <a:t>RSA_Factoring_Challenge</a:t>
            </a:r>
            <a:endParaRPr lang="en-US" dirty="0" smtClean="0"/>
          </a:p>
          <a:p>
            <a:r>
              <a:rPr lang="en-US" dirty="0" smtClean="0"/>
              <a:t>Today, 1024 bits, or more safely, 2048 bits (~617 decimal digits) are seen as appropriately strong to be unassailable at least until quantum computers show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-50800"/>
            <a:ext cx="7772400" cy="1143000"/>
          </a:xfrm>
        </p:spPr>
        <p:txBody>
          <a:bodyPr/>
          <a:lstStyle/>
          <a:p>
            <a:r>
              <a:rPr lang="en-US" dirty="0" smtClean="0"/>
              <a:t>Rubric for Debaters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31614"/>
              </p:ext>
            </p:extLst>
          </p:nvPr>
        </p:nvGraphicFramePr>
        <p:xfrm>
          <a:off x="419100" y="1046251"/>
          <a:ext cx="8305800" cy="541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3" imgW="6083300" imgH="3962400" progId="Word.Document.12">
                  <p:embed/>
                </p:oleObj>
              </mc:Choice>
              <mc:Fallback>
                <p:oleObj name="Document" r:id="rId3" imgW="6083300" imgH="396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" y="1046251"/>
                        <a:ext cx="8305800" cy="5410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0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68300"/>
            <a:ext cx="7772400" cy="1143000"/>
          </a:xfrm>
        </p:spPr>
        <p:txBody>
          <a:bodyPr/>
          <a:lstStyle/>
          <a:p>
            <a:r>
              <a:rPr lang="en-US" dirty="0" smtClean="0"/>
              <a:t>Rubric for debate questions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004960"/>
              </p:ext>
            </p:extLst>
          </p:nvPr>
        </p:nvGraphicFramePr>
        <p:xfrm>
          <a:off x="376250" y="1765300"/>
          <a:ext cx="8482000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Document" r:id="rId3" imgW="6083300" imgH="1562100" progId="Word.Document.12">
                  <p:embed/>
                </p:oleObj>
              </mc:Choice>
              <mc:Fallback>
                <p:oleObj name="Document" r:id="rId3" imgW="6083300" imgH="156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250" y="1765300"/>
                        <a:ext cx="8482000" cy="217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5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7000"/>
            <a:ext cx="8102600" cy="1206500"/>
          </a:xfrm>
        </p:spPr>
        <p:txBody>
          <a:bodyPr/>
          <a:lstStyle/>
          <a:p>
            <a:r>
              <a:rPr lang="en-US" dirty="0" smtClean="0"/>
              <a:t>Cipher used by Mary Queen of Scots and Anthony Babington</a:t>
            </a:r>
            <a:endParaRPr lang="en-US" dirty="0"/>
          </a:p>
        </p:txBody>
      </p:sp>
      <p:pic>
        <p:nvPicPr>
          <p:cNvPr id="12" name="Picture 11" descr="Screen Shot 2015-03-16 at 12.4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174750"/>
            <a:ext cx="8356898" cy="4718050"/>
          </a:xfrm>
          <a:prstGeom prst="rect">
            <a:avLst/>
          </a:prstGeom>
        </p:spPr>
      </p:pic>
      <p:sp>
        <p:nvSpPr>
          <p:cNvPr id="14" name="Action Button: Back or Previous 13">
            <a:hlinkClick r:id="" action="ppaction://hlinkshowjump?jump=lastslideviewed" highlightClick="1"/>
          </p:cNvPr>
          <p:cNvSpPr/>
          <p:nvPr/>
        </p:nvSpPr>
        <p:spPr bwMode="auto">
          <a:xfrm>
            <a:off x="7683500" y="5994400"/>
            <a:ext cx="660400" cy="546100"/>
          </a:xfrm>
          <a:prstGeom prst="actionButtonBackPrevio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3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cs typeface="+mj-cs"/>
              </a:rPr>
              <a:t>Cybersecurity</a:t>
            </a:r>
            <a:r>
              <a:rPr lang="en-US" dirty="0">
                <a:cs typeface="+mj-cs"/>
              </a:rPr>
              <a:t> events from the past week of interest to future (or current) Presidents</a:t>
            </a:r>
            <a:r>
              <a:rPr lang="en-US" dirty="0" smtClean="0">
                <a:cs typeface="+mj-cs"/>
              </a:rPr>
              <a:t>:</a:t>
            </a:r>
            <a:endParaRPr 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0"/>
            <a:ext cx="8534400" cy="5359400"/>
          </a:xfrm>
        </p:spPr>
        <p:txBody>
          <a:bodyPr/>
          <a:lstStyle/>
          <a:p>
            <a:pPr>
              <a:buFont typeface="Wingdings" charset="2"/>
              <a:buChar char="ü"/>
              <a:defRPr/>
            </a:pPr>
            <a:r>
              <a:rPr lang="en-US" sz="2000" dirty="0" smtClean="0">
                <a:cs typeface="+mn-cs"/>
              </a:rPr>
              <a:t>Hospital taken offline for a week by </a:t>
            </a:r>
            <a:r>
              <a:rPr lang="en-US" sz="2000" dirty="0" err="1" smtClean="0">
                <a:cs typeface="+mn-cs"/>
              </a:rPr>
              <a:t>ransomware</a:t>
            </a:r>
            <a:r>
              <a:rPr lang="en-US" sz="2000" dirty="0" smtClean="0">
                <a:cs typeface="+mn-cs"/>
              </a:rPr>
              <a:t>; $3.6M ransom (9,000BTC)</a:t>
            </a:r>
          </a:p>
          <a:p>
            <a:pPr>
              <a:buFont typeface="Wingdings" charset="2"/>
              <a:buChar char="ü"/>
              <a:defRPr/>
            </a:pPr>
            <a:r>
              <a:rPr lang="en-US" sz="1000" dirty="0" smtClean="0">
                <a:cs typeface="+mn-cs"/>
                <a:hlinkClick r:id="rId2"/>
              </a:rPr>
              <a:t>http://www.csoonline.com/article/3033160/security/ransomware-takes-hollywood-hospital-offline-36m-demanded-by-attackers.html</a:t>
            </a:r>
            <a:endParaRPr lang="en-US" sz="1000" dirty="0" smtClean="0">
              <a:cs typeface="+mn-cs"/>
            </a:endParaRPr>
          </a:p>
          <a:p>
            <a:pPr>
              <a:buFont typeface="Wingdings" charset="2"/>
              <a:buChar char="ü"/>
              <a:defRPr/>
            </a:pPr>
            <a:r>
              <a:rPr lang="en-US" sz="2000" dirty="0" smtClean="0">
                <a:cs typeface="+mn-cs"/>
              </a:rPr>
              <a:t>IRS reports 100,000 </a:t>
            </a:r>
            <a:r>
              <a:rPr lang="en-US" sz="2000" dirty="0" err="1" smtClean="0">
                <a:cs typeface="+mn-cs"/>
              </a:rPr>
              <a:t>eFile</a:t>
            </a:r>
            <a:r>
              <a:rPr lang="en-US" sz="2000" dirty="0" smtClean="0">
                <a:cs typeface="+mn-cs"/>
              </a:rPr>
              <a:t> credentials compromised, PIN guessing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1600" dirty="0">
                <a:cs typeface="+mn-cs"/>
              </a:rPr>
              <a:t>identity thieves used 464,000 SSNs in unauthorized attempts to access an e-file PIN and were successful in obtaining a PIN in 101,000 of those </a:t>
            </a:r>
            <a:r>
              <a:rPr lang="en-US" sz="1600" dirty="0" smtClean="0">
                <a:cs typeface="+mn-cs"/>
              </a:rPr>
              <a:t>attempts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1600" dirty="0">
                <a:cs typeface="+mn-cs"/>
              </a:rPr>
              <a:t>https://</a:t>
            </a:r>
            <a:r>
              <a:rPr lang="en-US" sz="1600" dirty="0" err="1">
                <a:cs typeface="+mn-cs"/>
              </a:rPr>
              <a:t>www.irs.gov</a:t>
            </a:r>
            <a:r>
              <a:rPr lang="en-US" sz="1600" dirty="0">
                <a:cs typeface="+mn-cs"/>
              </a:rPr>
              <a:t>/</a:t>
            </a:r>
            <a:r>
              <a:rPr lang="en-US" sz="1600" dirty="0" err="1">
                <a:cs typeface="+mn-cs"/>
              </a:rPr>
              <a:t>uac</a:t>
            </a:r>
            <a:r>
              <a:rPr lang="en-US" sz="1600" dirty="0">
                <a:cs typeface="+mn-cs"/>
              </a:rPr>
              <a:t>/Newsroom/IRS-Statement-on-</a:t>
            </a:r>
            <a:r>
              <a:rPr lang="en-US" sz="1600" dirty="0" err="1">
                <a:cs typeface="+mn-cs"/>
              </a:rPr>
              <a:t>Efiling</a:t>
            </a:r>
            <a:r>
              <a:rPr lang="en-US" sz="1600" dirty="0">
                <a:cs typeface="+mn-cs"/>
              </a:rPr>
              <a:t>-PIN</a:t>
            </a:r>
            <a:endParaRPr lang="en-US" sz="1600" dirty="0" smtClean="0">
              <a:cs typeface="+mn-cs"/>
            </a:endParaRPr>
          </a:p>
          <a:p>
            <a:pPr>
              <a:buFont typeface="Wingdings" charset="2"/>
              <a:buChar char="ü"/>
              <a:defRPr/>
            </a:pPr>
            <a:r>
              <a:rPr lang="en-US" sz="2000" dirty="0" err="1" smtClean="0">
                <a:cs typeface="+mn-cs"/>
              </a:rPr>
              <a:t>DoJ</a:t>
            </a:r>
            <a:r>
              <a:rPr lang="en-US" sz="2000" dirty="0" smtClean="0">
                <a:cs typeface="+mn-cs"/>
              </a:rPr>
              <a:t>, HSD employee information published, probably social engineering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cs typeface="+mn-cs"/>
              </a:rPr>
              <a:t>Coming up: … ?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578725" y="-487363"/>
            <a:ext cx="3175" cy="4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0"/>
            <a:ext cx="7772400" cy="800100"/>
          </a:xfrm>
        </p:spPr>
        <p:txBody>
          <a:bodyPr/>
          <a:lstStyle/>
          <a:p>
            <a:r>
              <a:rPr lang="en-US" dirty="0" smtClean="0"/>
              <a:t>Today’s Debate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43100"/>
            <a:ext cx="79883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Debate </a:t>
            </a:r>
            <a:r>
              <a:rPr lang="en-US" sz="2400" dirty="0" smtClean="0"/>
              <a:t>1</a:t>
            </a:r>
          </a:p>
          <a:p>
            <a:pPr marL="0" indent="0">
              <a:buNone/>
            </a:pPr>
            <a:r>
              <a:rPr lang="en-US" sz="2400" dirty="0" smtClean="0"/>
              <a:t>Resolved</a:t>
            </a:r>
            <a:r>
              <a:rPr lang="en-US" sz="2400" dirty="0"/>
              <a:t>:  The U.S. government should mandate that </a:t>
            </a:r>
            <a:r>
              <a:rPr lang="en-US" sz="2400" dirty="0" smtClean="0"/>
              <a:t>communication and storage </a:t>
            </a:r>
            <a:r>
              <a:rPr lang="en-US" sz="2400" dirty="0"/>
              <a:t>technology providers include a mechanism by which protected data can be obtained under lawful court order. </a:t>
            </a:r>
          </a:p>
        </p:txBody>
      </p:sp>
    </p:spTree>
    <p:extLst>
      <p:ext uri="{BB962C8B-B14F-4D97-AF65-F5344CB8AC3E}">
        <p14:creationId xmlns:p14="http://schemas.microsoft.com/office/powerpoint/2010/main" val="40192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177800"/>
            <a:ext cx="7772400" cy="1143000"/>
          </a:xfrm>
        </p:spPr>
        <p:txBody>
          <a:bodyPr/>
          <a:lstStyle/>
          <a:p>
            <a:r>
              <a:rPr lang="en-US" dirty="0" smtClean="0"/>
              <a:t>Post Debate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231900"/>
            <a:ext cx="8013700" cy="4978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</a:t>
            </a:r>
          </a:p>
          <a:p>
            <a:pPr lvl="1"/>
            <a:r>
              <a:rPr lang="en-US" sz="2000" dirty="0" smtClean="0"/>
              <a:t>Consider each of the following – how were they treated in the debate in relation to the topic?</a:t>
            </a:r>
            <a:endParaRPr lang="en-US" sz="2000" dirty="0"/>
          </a:p>
          <a:p>
            <a:pPr lvl="2"/>
            <a:r>
              <a:rPr lang="en-US" dirty="0" smtClean="0"/>
              <a:t>Economy: what effects of mandating legal access paths?</a:t>
            </a:r>
            <a:endParaRPr lang="en-US" dirty="0"/>
          </a:p>
          <a:p>
            <a:pPr lvl="2"/>
            <a:r>
              <a:rPr lang="en-US" dirty="0" smtClean="0"/>
              <a:t>Innovation: what effects on bringing new products to market? </a:t>
            </a:r>
            <a:endParaRPr lang="en-US" dirty="0"/>
          </a:p>
          <a:p>
            <a:pPr lvl="2"/>
            <a:r>
              <a:rPr lang="en-US" dirty="0"/>
              <a:t>Civil liberties, including freedom of expression, </a:t>
            </a:r>
            <a:r>
              <a:rPr lang="en-US" dirty="0" smtClean="0"/>
              <a:t>privacy: what effects on openness? How intrusive?</a:t>
            </a:r>
            <a:endParaRPr lang="en-US" dirty="0"/>
          </a:p>
          <a:p>
            <a:pPr lvl="2"/>
            <a:r>
              <a:rPr lang="en-US" dirty="0"/>
              <a:t>International relations / National Security / Law </a:t>
            </a:r>
            <a:r>
              <a:rPr lang="en-US" dirty="0" smtClean="0"/>
              <a:t>Enforcement: what effects on preventing/detecting/prosecuting/deterring crime? What effects on international relationships (for dealing with crime but also dealing with governments?)</a:t>
            </a:r>
          </a:p>
          <a:p>
            <a:pPr lvl="1"/>
            <a:r>
              <a:rPr lang="en-US" dirty="0" smtClean="0"/>
              <a:t>Existing US Laws and Policies relevant to the discussion</a:t>
            </a:r>
          </a:p>
          <a:p>
            <a:pPr lvl="2"/>
            <a:r>
              <a:rPr lang="en-US" dirty="0" smtClean="0"/>
              <a:t>CALEA</a:t>
            </a:r>
          </a:p>
          <a:p>
            <a:pPr lvl="2"/>
            <a:r>
              <a:rPr lang="en-US" dirty="0" smtClean="0"/>
              <a:t>ECPA?</a:t>
            </a:r>
          </a:p>
          <a:p>
            <a:pPr lvl="1"/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5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000"/>
            <a:ext cx="7772400" cy="1143000"/>
          </a:xfrm>
        </p:spPr>
        <p:txBody>
          <a:bodyPr/>
          <a:lstStyle/>
          <a:p>
            <a:r>
              <a:rPr lang="en-US" dirty="0" smtClean="0"/>
              <a:t>Some arguments -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270000"/>
            <a:ext cx="7772400" cy="4114800"/>
          </a:xfrm>
        </p:spPr>
        <p:txBody>
          <a:bodyPr/>
          <a:lstStyle/>
          <a:p>
            <a:r>
              <a:rPr lang="en-US" dirty="0" smtClean="0"/>
              <a:t>Primary argument: </a:t>
            </a:r>
          </a:p>
          <a:p>
            <a:r>
              <a:rPr lang="en-US" dirty="0" smtClean="0"/>
              <a:t>Public safety / national security</a:t>
            </a:r>
          </a:p>
          <a:p>
            <a:pPr lvl="1"/>
            <a:r>
              <a:rPr lang="en-US" dirty="0" smtClean="0"/>
              <a:t>Controlled access through warrants,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Ability to convict criminals</a:t>
            </a:r>
          </a:p>
          <a:p>
            <a:r>
              <a:rPr lang="en-US" dirty="0" smtClean="0"/>
              <a:t>Innovation: requirement stimulates innovation, creative use of cryptographic mechanisms a possibility</a:t>
            </a:r>
          </a:p>
          <a:p>
            <a:r>
              <a:rPr lang="en-US" dirty="0" smtClean="0"/>
              <a:t>Economics: all countries will want openly designed and implemented legal access</a:t>
            </a:r>
          </a:p>
          <a:p>
            <a:r>
              <a:rPr lang="en-US" dirty="0" smtClean="0"/>
              <a:t>Civil liberties: only used when warranted. No mass surveillance implied, just targeted. Convicting criminals preserves civil liberties for the innocent.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arguments - 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National security / law enforcement: yes we can have stronger law enforcement by allowing arbitrary search and seizure but that’s not what the society is about. </a:t>
            </a:r>
          </a:p>
          <a:p>
            <a:r>
              <a:rPr lang="en-US" dirty="0" smtClean="0"/>
              <a:t>Innovation: building in backdoors or </a:t>
            </a:r>
            <a:r>
              <a:rPr lang="en-US" dirty="0" err="1" smtClean="0"/>
              <a:t>frontdoors</a:t>
            </a:r>
            <a:r>
              <a:rPr lang="en-US" dirty="0" smtClean="0"/>
              <a:t> adds complexity, dampens innovation</a:t>
            </a:r>
          </a:p>
          <a:p>
            <a:r>
              <a:rPr lang="en-US" dirty="0" smtClean="0"/>
              <a:t>Economics: market for devices with “</a:t>
            </a:r>
            <a:r>
              <a:rPr lang="en-US" dirty="0" err="1" smtClean="0"/>
              <a:t>frontdoors</a:t>
            </a:r>
            <a:r>
              <a:rPr lang="en-US" dirty="0" smtClean="0"/>
              <a:t>” will be limited – will other countries buy products they know have been engineered for US legal access?</a:t>
            </a:r>
          </a:p>
          <a:p>
            <a:r>
              <a:rPr lang="en-US" dirty="0" smtClean="0"/>
              <a:t>Civil rights: existence of these access methods will reduce trust in security of communications and storage, may have chilling effects on communications (</a:t>
            </a:r>
            <a:r>
              <a:rPr lang="en-US" dirty="0" err="1" smtClean="0"/>
              <a:t>eg</a:t>
            </a:r>
            <a:r>
              <a:rPr lang="en-US" dirty="0" smtClean="0"/>
              <a:t> whistle blowers, background sources for press)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8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encrypted stored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amendment bars self-incrimination</a:t>
            </a:r>
          </a:p>
          <a:p>
            <a:pPr lvl="1"/>
            <a:r>
              <a:rPr lang="en-US" sz="2000" dirty="0" smtClean="0"/>
              <a:t>Courts have prevented forced disclosure if investigators can’t specify what they are looking for</a:t>
            </a:r>
          </a:p>
          <a:p>
            <a:r>
              <a:rPr lang="en-US" sz="2000" dirty="0" smtClean="0"/>
              <a:t>Border crossings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Cryptography basics,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 CSfPP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titled 1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 CSfPP Template.pot</Template>
  <TotalTime>19600</TotalTime>
  <Pages>4</Pages>
  <Words>2088</Words>
  <Application>Microsoft Office PowerPoint</Application>
  <PresentationFormat>On-screen Show (4:3)</PresentationFormat>
  <Paragraphs>174</Paragraphs>
  <Slides>24</Slides>
  <Notes>0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 CSfPP Template</vt:lpstr>
      <vt:lpstr>Document</vt:lpstr>
      <vt:lpstr>Cybersecurity for Future Presidents</vt:lpstr>
      <vt:lpstr>Any Questions?</vt:lpstr>
      <vt:lpstr>Cybersecurity events from the past week of interest to future (or current) Presidents:</vt:lpstr>
      <vt:lpstr>Today’s Debate Topic</vt:lpstr>
      <vt:lpstr>Post Debate Discussion</vt:lpstr>
      <vt:lpstr>Some arguments - pro</vt:lpstr>
      <vt:lpstr>Some arguments - con</vt:lpstr>
      <vt:lpstr>Access to encrypted stored data</vt:lpstr>
      <vt:lpstr>Cryptography basics, continued</vt:lpstr>
      <vt:lpstr>Key Cryptographic Concepts  for Future Presidents</vt:lpstr>
      <vt:lpstr>Random vs. Pseudo-random numbers</vt:lpstr>
      <vt:lpstr>How to achieve “perfect” secrecy</vt:lpstr>
      <vt:lpstr>Secret Key (Symmetric) Cryptography</vt:lpstr>
      <vt:lpstr>Some problems are hard to compute,  but easy to check</vt:lpstr>
      <vt:lpstr>Public Key (Asymmetric) Cryptography</vt:lpstr>
      <vt:lpstr>Rivest-Shamir-Adelman</vt:lpstr>
      <vt:lpstr>How Public-Key cryptography is used</vt:lpstr>
      <vt:lpstr>How public key crypto is used on the web</vt:lpstr>
      <vt:lpstr>What’s a “Man in the Middle” attack, or How Mary Queen of Scots lost her head in 1587</vt:lpstr>
      <vt:lpstr>What’s a good key length (symmetric crypto)?</vt:lpstr>
      <vt:lpstr>Key lengths for public key cryptoalgorithms (RSA)</vt:lpstr>
      <vt:lpstr>Rubric for Debaters</vt:lpstr>
      <vt:lpstr>Rubric for debate questions</vt:lpstr>
      <vt:lpstr>Cipher used by Mary Queen of Scots and Anthony Babington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Security Principles and Applications </dc:title>
  <dc:subject/>
  <dc:creator>Carl Landwehr</dc:creator>
  <cp:keywords/>
  <dc:description/>
  <cp:lastModifiedBy>Local Admin</cp:lastModifiedBy>
  <cp:revision>179</cp:revision>
  <cp:lastPrinted>1999-01-25T17:17:28Z</cp:lastPrinted>
  <dcterms:created xsi:type="dcterms:W3CDTF">1999-01-11T22:03:35Z</dcterms:created>
  <dcterms:modified xsi:type="dcterms:W3CDTF">2016-02-17T02:07:03Z</dcterms:modified>
</cp:coreProperties>
</file>